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39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6F0EE-D08D-A87D-EBBA-28A702B90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6C95B1-39F0-027D-36DA-BC3B86ACE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919E5-4ECF-32F2-5644-9885F2B4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B186C-D54B-16F4-6C27-51AF4F8F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28AC-FBD1-A394-4501-9DD2F5AB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7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D1A37-9A37-98EB-D130-3DDB9A2D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19AD0D-6444-82BF-86CB-00D49B5E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E6AE2-EEE9-8FCF-56C8-33B7F91E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50C33-D9FC-D2A3-CAE7-0A7BA274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1C8F2-87D4-6A60-A175-0AA9A72B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4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0F1D52-BDD1-7B38-EBEA-23094102E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B8F1F6-B0C3-453E-ACB2-4DBCA9AC3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CEEAAE-763D-B15F-A217-92B20BDE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C1019-12F3-E117-608A-F5E170F6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919E8-0689-86CF-A891-33480479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4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DC963-EEB6-B612-CC08-7B615485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F727C-6375-A87C-B826-199E1B83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C2DC6-1EA1-CC8D-3638-0E5991A9B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D568A-F722-5F3A-90EF-4C9809E7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64E855-FE2F-1347-4719-7FC39772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75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38B16-3071-7445-7E2B-73DD7395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E74AEB-5030-8B0E-8581-1F7E40763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3103B-2F17-74B4-C236-97951AEE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21344-021C-07BF-E5D4-27712840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CFCE0-75E9-D9E2-1330-AE5869CD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1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B7A2B-041B-20B8-3BE6-E60F262A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49069-F0AE-9C0C-7457-13C62942D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95067-F794-3041-5477-E899EFD92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7D7766-AF36-9DBD-DF62-C639A84F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CFAE65-B949-79BE-F90B-A09465E3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E939CD-1FDD-BDA9-9D09-B282F8C9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9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296AC-7D1F-FCF0-FEC3-8F0B2D06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50870-5E11-573F-DFD3-518993AAD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042B6-C3DF-5133-7222-0FC5450ED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B72050-68F1-8D0B-E39E-F3A879B05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778A8C-17E1-C2CF-BA76-7E3890DEA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0ACCC8-17B1-FB79-3F9B-B91C8AA9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B4E77-1A1D-CACF-A08B-5AFC6AC8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78CCD27-1D61-CCC5-ADF2-CEBBDE04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55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C836D-EF9D-552D-28DD-4F685BFE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50CF7E-6267-8DF9-CE14-8E8BA113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0F820B-8EC3-BEAE-838E-3170D94E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117B11-C778-C2FD-19F3-1DC05648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0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DC9A3A-7864-36D0-4EBB-9DA5914B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01E8F6-65B6-8DB3-FFD3-49055513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849B1-CB35-2905-BE7A-BD1CA125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9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19EA5-4352-21B7-A2DD-18CC4BFC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A74F1-1EB8-C725-299E-16E440D7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21BE67-8269-FA56-A9E8-262E23A35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607E1-D114-BF0F-D1DA-906D456F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55B994-7DD9-DF1C-502B-21D17878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31E3A-F415-6D12-B09D-D7CD38A3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49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405E3-0115-13DD-3D6F-A2B89273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73E838-16AF-4F80-7DEB-ADBC7B779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974659-A9DE-F167-FE36-26C12713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821098-1091-E6D5-6819-4A56B443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42CDEC-8B5D-E37B-F0FE-3A983846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453B3-C25D-4CAC-0967-D6707C9E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1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F0E229-BC09-A3C2-EA43-5F2C7866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C902BC-2EAB-0C19-0AD0-27ACC6FC8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45C312-0E88-F391-CB24-1D790A2A2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BDC51-4DF5-41F1-BE52-9CB11FE03E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FEECE6-A132-BA71-B23D-DEA775047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02B12-C092-ECBA-5C83-64F5D7508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E0DEE-F196-409B-8B56-F8763BE622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92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6CB3F2-A434-44AF-B6B4-363A97E6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33" y="1857754"/>
            <a:ext cx="634453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31DC69-1C36-AACD-AF2F-677B9150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3" y="0"/>
            <a:ext cx="7697274" cy="48489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A4C678-4C4C-23CE-5A0F-F89C3367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9" y="5146238"/>
            <a:ext cx="996454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A0E273-8C06-A171-FA05-13869F912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775917"/>
            <a:ext cx="9030960" cy="53061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87ACCE-7F47-75F2-70A5-83CFF8401930}"/>
              </a:ext>
            </a:extLst>
          </p:cNvPr>
          <p:cNvSpPr txBox="1"/>
          <p:nvPr/>
        </p:nvSpPr>
        <p:spPr>
          <a:xfrm>
            <a:off x="1580520" y="282102"/>
            <a:ext cx="311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开中断的程序演示</a:t>
            </a:r>
          </a:p>
        </p:txBody>
      </p:sp>
    </p:spTree>
    <p:extLst>
      <p:ext uri="{BB962C8B-B14F-4D97-AF65-F5344CB8AC3E}">
        <p14:creationId xmlns:p14="http://schemas.microsoft.com/office/powerpoint/2010/main" val="2730279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FE84DA-E4AB-5ECA-D103-7A4B4F4E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666364"/>
            <a:ext cx="11650701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3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51819-198C-E421-7D9D-3C527738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874396"/>
            <a:ext cx="1120296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91339D6-B885-EC85-6067-92F8D9D1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411"/>
            <a:ext cx="9321828" cy="45408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E3768E-0CF2-95A2-7669-43BC70B3502B}"/>
              </a:ext>
            </a:extLst>
          </p:cNvPr>
          <p:cNvSpPr txBox="1"/>
          <p:nvPr/>
        </p:nvSpPr>
        <p:spPr>
          <a:xfrm>
            <a:off x="9776298" y="2412460"/>
            <a:ext cx="192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函数初始化以及创建开始任务</a:t>
            </a:r>
          </a:p>
        </p:txBody>
      </p:sp>
    </p:spTree>
    <p:extLst>
      <p:ext uri="{BB962C8B-B14F-4D97-AF65-F5344CB8AC3E}">
        <p14:creationId xmlns:p14="http://schemas.microsoft.com/office/powerpoint/2010/main" val="28907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079E2D-15A0-70EF-C91A-90346C14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22" y="1177047"/>
            <a:ext cx="8859486" cy="35152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577234-0B7E-07C3-10D8-C049DC35745A}"/>
              </a:ext>
            </a:extLst>
          </p:cNvPr>
          <p:cNvSpPr txBox="1"/>
          <p:nvPr/>
        </p:nvSpPr>
        <p:spPr>
          <a:xfrm>
            <a:off x="9095362" y="1468877"/>
            <a:ext cx="2217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在开始任务中创建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中断任务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interrupt_task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68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316EB1-C174-53F8-8F02-906165D7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23"/>
            <a:ext cx="7068536" cy="45916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3C05F7-E3FE-B9AE-E46D-89C8FDD2D7A1}"/>
              </a:ext>
            </a:extLst>
          </p:cNvPr>
          <p:cNvSpPr txBox="1"/>
          <p:nvPr/>
        </p:nvSpPr>
        <p:spPr>
          <a:xfrm>
            <a:off x="7441660" y="1028343"/>
            <a:ext cx="41731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中断任务函数的具体内容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定义一个变量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total_num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，初始值为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循环，每次令变量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total_num+1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，到达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次时，打印“关闭中断“，然后调用函数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portDISABLE_INTERRUPTS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	//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关闭中断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此时，定时器中断理论上会被关闭而不再打印“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秒钟，打印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打开中断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，调用函数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portENABLE_INTERRUPTS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每次变量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total_num+1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时，都会执行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翻转，并且延迟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，也就是每延迟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关中断，再延迟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开中断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3BD1A47-5C6B-2C0F-8098-45836847E05A}"/>
              </a:ext>
            </a:extLst>
          </p:cNvPr>
          <p:cNvCxnSpPr/>
          <p:nvPr/>
        </p:nvCxnSpPr>
        <p:spPr>
          <a:xfrm flipH="1" flipV="1">
            <a:off x="2937753" y="1867711"/>
            <a:ext cx="6274341" cy="107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C09C26E-92D4-91D0-5819-7E7FD68CCD25}"/>
              </a:ext>
            </a:extLst>
          </p:cNvPr>
          <p:cNvCxnSpPr>
            <a:cxnSpLocks/>
          </p:cNvCxnSpPr>
          <p:nvPr/>
        </p:nvCxnSpPr>
        <p:spPr>
          <a:xfrm flipH="1">
            <a:off x="4085617" y="3139751"/>
            <a:ext cx="3356043" cy="425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35FD95-F08A-0103-F1F7-0EC3A18F6FDB}"/>
              </a:ext>
            </a:extLst>
          </p:cNvPr>
          <p:cNvCxnSpPr>
            <a:cxnSpLocks/>
          </p:cNvCxnSpPr>
          <p:nvPr/>
        </p:nvCxnSpPr>
        <p:spPr>
          <a:xfrm flipH="1">
            <a:off x="2354094" y="2577803"/>
            <a:ext cx="5087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E4FAF09-179B-DB16-045C-097B7A884A8A}"/>
              </a:ext>
            </a:extLst>
          </p:cNvPr>
          <p:cNvCxnSpPr>
            <a:cxnSpLocks/>
          </p:cNvCxnSpPr>
          <p:nvPr/>
        </p:nvCxnSpPr>
        <p:spPr>
          <a:xfrm flipH="1" flipV="1">
            <a:off x="3534268" y="4389912"/>
            <a:ext cx="3907392" cy="416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82AB0E-1F46-1B51-A248-D29C6B0B47CD}"/>
              </a:ext>
            </a:extLst>
          </p:cNvPr>
          <p:cNvCxnSpPr>
            <a:cxnSpLocks/>
          </p:cNvCxnSpPr>
          <p:nvPr/>
        </p:nvCxnSpPr>
        <p:spPr>
          <a:xfrm flipH="1" flipV="1">
            <a:off x="3093396" y="3747627"/>
            <a:ext cx="4494178" cy="727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72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DA6B9C-3E17-8385-F1FC-48601729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45"/>
            <a:ext cx="10202699" cy="61635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5C62BC-77FD-372E-F5BB-59DDD5DEF839}"/>
              </a:ext>
            </a:extLst>
          </p:cNvPr>
          <p:cNvSpPr txBox="1"/>
          <p:nvPr/>
        </p:nvSpPr>
        <p:spPr>
          <a:xfrm>
            <a:off x="10437778" y="393472"/>
            <a:ext cx="1342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的中断配置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除了引脚外其他配置一样</a:t>
            </a:r>
          </a:p>
        </p:txBody>
      </p:sp>
    </p:spTree>
    <p:extLst>
      <p:ext uri="{BB962C8B-B14F-4D97-AF65-F5344CB8AC3E}">
        <p14:creationId xmlns:p14="http://schemas.microsoft.com/office/powerpoint/2010/main" val="406384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5F5B62-10AA-2F1C-5C9B-80ED5D84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786"/>
            <a:ext cx="7059010" cy="48584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3182EB-010A-70C9-B7E7-76B2A6E81B5B}"/>
              </a:ext>
            </a:extLst>
          </p:cNvPr>
          <p:cNvSpPr txBox="1"/>
          <p:nvPr/>
        </p:nvSpPr>
        <p:spPr>
          <a:xfrm>
            <a:off x="7548664" y="999786"/>
            <a:ext cx="3861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的中断服务函数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TIM_GetITStatus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(TIM3,TIM_IT_Update)==SET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检查中断标志位，返回值判断中断是否发生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如果发生就打印输出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”TIMX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（定时器中断设置的中断时间为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，也就是每隔一秒两个定时器中断发生）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打印输出之后，清除中断标志位，等待下一次中断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C3AC9E0-33E4-8AFF-8AA2-50927353FE49}"/>
              </a:ext>
            </a:extLst>
          </p:cNvPr>
          <p:cNvCxnSpPr/>
          <p:nvPr/>
        </p:nvCxnSpPr>
        <p:spPr>
          <a:xfrm flipH="1">
            <a:off x="2169268" y="2013626"/>
            <a:ext cx="5943600" cy="2227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4E0B17-FE2F-5530-CD17-2DD2B83D2CE3}"/>
              </a:ext>
            </a:extLst>
          </p:cNvPr>
          <p:cNvCxnSpPr>
            <a:cxnSpLocks/>
          </p:cNvCxnSpPr>
          <p:nvPr/>
        </p:nvCxnSpPr>
        <p:spPr>
          <a:xfrm flipH="1" flipV="1">
            <a:off x="5141068" y="1926077"/>
            <a:ext cx="2845341" cy="87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A66C9FB-FD2C-E2FB-826D-5A1284580363}"/>
              </a:ext>
            </a:extLst>
          </p:cNvPr>
          <p:cNvCxnSpPr/>
          <p:nvPr/>
        </p:nvCxnSpPr>
        <p:spPr>
          <a:xfrm flipH="1">
            <a:off x="5000017" y="4503906"/>
            <a:ext cx="4786009" cy="700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8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1B6EDC-D14E-76AD-92AB-DAF81676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74" y="0"/>
            <a:ext cx="3324689" cy="63445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70F7E9-C2A5-D809-5BD2-2FB90D71BE77}"/>
              </a:ext>
            </a:extLst>
          </p:cNvPr>
          <p:cNvSpPr txBox="1"/>
          <p:nvPr/>
        </p:nvSpPr>
        <p:spPr>
          <a:xfrm>
            <a:off x="4066161" y="496111"/>
            <a:ext cx="6293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串口打印输出结果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每一秒两个定时器进入一次定时器中断，打印一个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当打印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次时，打印关中断，同时调用函数关闭中断，此时可以发现，定时器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的中断被关闭，定时器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中断仍然打开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，再打开中断，定时器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中断正常工作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实验结果符合预期，因为定时器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的中断优先级设置为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中断优先级的管理范围为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，所以关闭中断，只能关闭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级的，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级中断无法控制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DADCDDE-916E-E3DC-05FC-550A53F5C099}"/>
              </a:ext>
            </a:extLst>
          </p:cNvPr>
          <p:cNvCxnSpPr/>
          <p:nvPr/>
        </p:nvCxnSpPr>
        <p:spPr>
          <a:xfrm flipH="1" flipV="1">
            <a:off x="1653702" y="350196"/>
            <a:ext cx="2412459" cy="1264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3E101AA-6ACB-169C-0CBA-3A5ED27C3C89}"/>
              </a:ext>
            </a:extLst>
          </p:cNvPr>
          <p:cNvCxnSpPr/>
          <p:nvPr/>
        </p:nvCxnSpPr>
        <p:spPr>
          <a:xfrm flipH="1">
            <a:off x="1653702" y="2042809"/>
            <a:ext cx="2500009" cy="700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11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45DE20-FA31-FA66-B86C-65F855C2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53" y="1585655"/>
            <a:ext cx="6220693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77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6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D9C366-56F4-CBFB-2178-17FAD4B2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64858" cy="57157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3F2B7D-06C0-FE85-46F3-E714226E1175}"/>
              </a:ext>
            </a:extLst>
          </p:cNvPr>
          <p:cNvSpPr txBox="1"/>
          <p:nvPr/>
        </p:nvSpPr>
        <p:spPr>
          <a:xfrm>
            <a:off x="8706255" y="1760707"/>
            <a:ext cx="257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2^4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99CC89-8D30-07D9-B67F-478E086E7A8B}"/>
              </a:ext>
            </a:extLst>
          </p:cNvPr>
          <p:cNvCxnSpPr/>
          <p:nvPr/>
        </p:nvCxnSpPr>
        <p:spPr>
          <a:xfrm flipH="1">
            <a:off x="5582429" y="1991539"/>
            <a:ext cx="3016822" cy="459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B7E2763-F866-3572-6DF8-E169160D1FDE}"/>
              </a:ext>
            </a:extLst>
          </p:cNvPr>
          <p:cNvSpPr txBox="1"/>
          <p:nvPr/>
        </p:nvSpPr>
        <p:spPr>
          <a:xfrm>
            <a:off x="370399" y="5856051"/>
            <a:ext cx="1079445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对子优先级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做一些解释：当两个中断的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抢占优先级相同，子优先级不同时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，他们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不同时发生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两个中断，子优先级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A&gt;B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，并且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先执行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了，这时候，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不会打断抢占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中断，而是等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先执行完再执行</a:t>
            </a:r>
          </a:p>
        </p:txBody>
      </p:sp>
    </p:spTree>
    <p:extLst>
      <p:ext uri="{BB962C8B-B14F-4D97-AF65-F5344CB8AC3E}">
        <p14:creationId xmlns:p14="http://schemas.microsoft.com/office/powerpoint/2010/main" val="13568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D99263-6270-9108-97C9-2DA9FAE1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090"/>
            <a:ext cx="9154803" cy="48489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E873D2-1B1B-B585-4EB1-239AE475FEED}"/>
              </a:ext>
            </a:extLst>
          </p:cNvPr>
          <p:cNvSpPr txBox="1"/>
          <p:nvPr/>
        </p:nvSpPr>
        <p:spPr>
          <a:xfrm>
            <a:off x="9367736" y="1070042"/>
            <a:ext cx="26297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一种只有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个位进行中断优先级的分级，一共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个组（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），对第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位用于抢占优先级，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位用于子优先级，所以抢占优先级的取值范围没有，子优先级范围（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），以此类推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使用的是分组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，即全都用作抢占优先级（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级），没有子优先级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B1375D5-C12B-5D9A-530A-F15CD3DAD5BA}"/>
              </a:ext>
            </a:extLst>
          </p:cNvPr>
          <p:cNvCxnSpPr/>
          <p:nvPr/>
        </p:nvCxnSpPr>
        <p:spPr>
          <a:xfrm flipH="1">
            <a:off x="2490281" y="4250987"/>
            <a:ext cx="6926093" cy="963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7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7F42F6-29C2-C031-28E7-7814F118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528232"/>
            <a:ext cx="11593543" cy="5801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681EF2-B7D1-BE2B-C896-600C921F6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25"/>
          <a:stretch/>
        </p:blipFill>
        <p:spPr>
          <a:xfrm>
            <a:off x="1070861" y="1167318"/>
            <a:ext cx="10821910" cy="26462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BEDC2B6-FF7D-FD1E-75CC-3ED66EE1F75D}"/>
              </a:ext>
            </a:extLst>
          </p:cNvPr>
          <p:cNvCxnSpPr/>
          <p:nvPr/>
        </p:nvCxnSpPr>
        <p:spPr>
          <a:xfrm flipV="1">
            <a:off x="5544766" y="1431940"/>
            <a:ext cx="749030" cy="766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F82D122-3667-58CF-5244-6F537C9998E4}"/>
              </a:ext>
            </a:extLst>
          </p:cNvPr>
          <p:cNvSpPr txBox="1"/>
          <p:nvPr/>
        </p:nvSpPr>
        <p:spPr>
          <a:xfrm>
            <a:off x="6096000" y="1935804"/>
            <a:ext cx="104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大于</a:t>
            </a:r>
            <a:r>
              <a:rPr lang="en-US" altLang="zh-CN" b="1" dirty="0"/>
              <a:t>5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405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1E7B5B-B527-2862-3F5C-E5CA65F8873A}"/>
              </a:ext>
            </a:extLst>
          </p:cNvPr>
          <p:cNvGrpSpPr/>
          <p:nvPr/>
        </p:nvGrpSpPr>
        <p:grpSpPr>
          <a:xfrm>
            <a:off x="456413" y="72977"/>
            <a:ext cx="11279174" cy="5525271"/>
            <a:chOff x="456413" y="666364"/>
            <a:chExt cx="11279174" cy="55252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266E52-0C26-4AA1-19BC-6AC4A182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413" y="666364"/>
              <a:ext cx="11279174" cy="5525271"/>
            </a:xfrm>
            <a:prstGeom prst="rect">
              <a:avLst/>
            </a:prstGeom>
          </p:spPr>
        </p:pic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81101333-434A-AD09-3DD7-A6199A35C0FA}"/>
                </a:ext>
              </a:extLst>
            </p:cNvPr>
            <p:cNvSpPr/>
            <p:nvPr/>
          </p:nvSpPr>
          <p:spPr>
            <a:xfrm>
              <a:off x="4630366" y="2957209"/>
              <a:ext cx="330740" cy="97276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308E97B5-7BEC-198B-0154-24E4FB0B8019}"/>
                </a:ext>
              </a:extLst>
            </p:cNvPr>
            <p:cNvSpPr/>
            <p:nvPr/>
          </p:nvSpPr>
          <p:spPr>
            <a:xfrm>
              <a:off x="4630366" y="3949428"/>
              <a:ext cx="330740" cy="97276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大括号 11">
              <a:extLst>
                <a:ext uri="{FF2B5EF4-FFF2-40B4-BE49-F238E27FC236}">
                  <a16:creationId xmlns:a16="http://schemas.microsoft.com/office/drawing/2014/main" id="{044DAF47-8A42-AD23-F16E-BA8E51476E27}"/>
                </a:ext>
              </a:extLst>
            </p:cNvPr>
            <p:cNvSpPr/>
            <p:nvPr/>
          </p:nvSpPr>
          <p:spPr>
            <a:xfrm>
              <a:off x="4630366" y="4980561"/>
              <a:ext cx="330740" cy="972765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636A2A9-4E5B-8041-6D7B-85801C3EE378}"/>
                </a:ext>
              </a:extLst>
            </p:cNvPr>
            <p:cNvCxnSpPr/>
            <p:nvPr/>
          </p:nvCxnSpPr>
          <p:spPr>
            <a:xfrm flipH="1" flipV="1">
              <a:off x="3764604" y="2363821"/>
              <a:ext cx="865762" cy="10651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6161ECB-EB49-AF64-3516-7C6618BCDD8F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3677055" y="2714017"/>
              <a:ext cx="953311" cy="17217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836DA5-B563-2917-4AAE-AC9C699400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8455" y="3134738"/>
              <a:ext cx="1181911" cy="23322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01D507E-1783-0AF2-93A2-D0F050E70288}"/>
                </a:ext>
              </a:extLst>
            </p:cNvPr>
            <p:cNvSpPr txBox="1"/>
            <p:nvPr/>
          </p:nvSpPr>
          <p:spPr>
            <a:xfrm>
              <a:off x="8136353" y="972765"/>
              <a:ext cx="3599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滴答定时器为系统提供心跳节拍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PendSV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中实现任务的调度和切换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8BFCECD-4145-9261-BA0D-745E88CB3D31}"/>
                </a:ext>
              </a:extLst>
            </p:cNvPr>
            <p:cNvCxnSpPr>
              <a:cxnSpLocks/>
            </p:cNvCxnSpPr>
            <p:nvPr/>
          </p:nvCxnSpPr>
          <p:spPr>
            <a:xfrm>
              <a:off x="10350230" y="1342417"/>
              <a:ext cx="0" cy="45180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A1C9C95-982C-ADC4-A6EF-1272645330FD}"/>
                </a:ext>
              </a:extLst>
            </p:cNvPr>
            <p:cNvSpPr txBox="1"/>
            <p:nvPr/>
          </p:nvSpPr>
          <p:spPr>
            <a:xfrm>
              <a:off x="774994" y="3558647"/>
              <a:ext cx="255916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一个寄存器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位，一个地址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个位，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个地址组成一个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位的寄存器，要设置寄存器某一位，只要在首地址平移相应位数就可以实现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1C36212-5CE7-97D8-0C58-7FB15A73BC09}"/>
                </a:ext>
              </a:extLst>
            </p:cNvPr>
            <p:cNvSpPr txBox="1"/>
            <p:nvPr/>
          </p:nvSpPr>
          <p:spPr>
            <a:xfrm>
              <a:off x="4204780" y="2383277"/>
              <a:ext cx="590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4</a:t>
              </a:r>
              <a:r>
                <a:rPr lang="zh-CN" altLang="en-US" b="1" dirty="0">
                  <a:solidFill>
                    <a:srgbClr val="FF0000"/>
                  </a:solidFill>
                </a:rPr>
                <a:t>个</a:t>
              </a:r>
              <a:r>
                <a:rPr lang="en-US" altLang="zh-CN" b="1" dirty="0">
                  <a:solidFill>
                    <a:srgbClr val="FF0000"/>
                  </a:solidFill>
                </a:rPr>
                <a:t>8</a:t>
              </a:r>
              <a:r>
                <a:rPr lang="zh-CN" altLang="en-US" b="1" dirty="0">
                  <a:solidFill>
                    <a:srgbClr val="FF0000"/>
                  </a:solidFill>
                </a:rPr>
                <a:t>位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DAE2C8B-12D6-AF2D-1113-3840EE9A7CFF}"/>
              </a:ext>
            </a:extLst>
          </p:cNvPr>
          <p:cNvSpPr txBox="1"/>
          <p:nvPr/>
        </p:nvSpPr>
        <p:spPr>
          <a:xfrm>
            <a:off x="920480" y="5919260"/>
            <a:ext cx="953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中断是 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ARM Cortex-M 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架构提供的一种低优先级的系统异常，其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优先级是最低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的，因此它不会被其他中断打断。</a:t>
            </a:r>
            <a:r>
              <a:rPr lang="en-US" altLang="zh-CN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利用了 </a:t>
            </a:r>
            <a:r>
              <a:rPr lang="en-US" altLang="zh-CN" b="1" i="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PendSV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中断来实现任务切换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67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E09DA1B-503A-0BE4-F6B6-E7606A67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558"/>
            <a:ext cx="12192000" cy="25344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B95D45-A90C-88E5-22F8-57B5280D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21"/>
          <a:stretch/>
        </p:blipFill>
        <p:spPr>
          <a:xfrm>
            <a:off x="0" y="0"/>
            <a:ext cx="10745700" cy="43101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E00BB9-6119-1B7F-C210-7C24581B95EC}"/>
              </a:ext>
            </a:extLst>
          </p:cNvPr>
          <p:cNvSpPr txBox="1"/>
          <p:nvPr/>
        </p:nvSpPr>
        <p:spPr>
          <a:xfrm>
            <a:off x="5593404" y="4410058"/>
            <a:ext cx="6342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这里要联系上一页</a:t>
            </a:r>
            <a:r>
              <a:rPr lang="en-US" altLang="zh-CN" sz="1600" b="1" dirty="0">
                <a:solidFill>
                  <a:schemeClr val="bg1"/>
                </a:solidFill>
              </a:rPr>
              <a:t>PPT</a:t>
            </a:r>
            <a:r>
              <a:rPr lang="zh-CN" altLang="en-US" sz="1600" b="1" dirty="0">
                <a:solidFill>
                  <a:schemeClr val="bg1"/>
                </a:solidFill>
              </a:rPr>
              <a:t>的寄存器内容，尤其是</a:t>
            </a:r>
            <a:r>
              <a:rPr lang="en-US" altLang="zh-CN" sz="1600" b="1" dirty="0">
                <a:solidFill>
                  <a:schemeClr val="bg1"/>
                </a:solidFill>
              </a:rPr>
              <a:t>0xe000ed20</a:t>
            </a:r>
            <a:r>
              <a:rPr lang="zh-CN" altLang="en-US" sz="1600" b="1" dirty="0">
                <a:solidFill>
                  <a:schemeClr val="bg1"/>
                </a:solidFill>
              </a:rPr>
              <a:t>，这个寄存器，里面可以设定</a:t>
            </a:r>
            <a:r>
              <a:rPr lang="en-US" altLang="zh-CN" sz="1600" b="1" dirty="0" err="1">
                <a:solidFill>
                  <a:schemeClr val="bg1"/>
                </a:solidFill>
              </a:rPr>
              <a:t>PendSV</a:t>
            </a:r>
            <a:r>
              <a:rPr lang="zh-CN" altLang="en-US" sz="1600" b="1" dirty="0">
                <a:solidFill>
                  <a:schemeClr val="bg1"/>
                </a:solidFill>
              </a:rPr>
              <a:t>和系统滴答定时器的优先级，下面这里就是把要赋给寄存器的值存入</a:t>
            </a:r>
            <a:r>
              <a:rPr lang="en-US" altLang="zh-CN" sz="1600" b="1" dirty="0" err="1">
                <a:solidFill>
                  <a:schemeClr val="bg1"/>
                </a:solidFill>
              </a:rPr>
              <a:t>configKERNEL_INTERRUPT_PRIORITY</a:t>
            </a:r>
            <a:r>
              <a:rPr lang="zh-CN" altLang="en-US" sz="1600" b="1" dirty="0">
                <a:solidFill>
                  <a:schemeClr val="bg1"/>
                </a:solidFill>
              </a:rPr>
              <a:t>，在最低优先级</a:t>
            </a:r>
            <a:r>
              <a:rPr lang="en-US" altLang="zh-CN" sz="1600" b="1" dirty="0">
                <a:solidFill>
                  <a:schemeClr val="bg1"/>
                </a:solidFill>
              </a:rPr>
              <a:t>15</a:t>
            </a:r>
            <a:r>
              <a:rPr lang="zh-CN" altLang="en-US" sz="1600" b="1" dirty="0">
                <a:solidFill>
                  <a:schemeClr val="bg1"/>
                </a:solidFill>
              </a:rPr>
              <a:t>的基础上左移</a:t>
            </a:r>
            <a:r>
              <a:rPr lang="en-US" altLang="zh-CN" sz="1600" b="1" dirty="0">
                <a:solidFill>
                  <a:schemeClr val="bg1"/>
                </a:solidFill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</a:rPr>
              <a:t>位，因为中断优先级配置寄存器只有高四位有用，最后赋给寄存器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D3E93-4335-7832-5124-FCF61683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40" y="1550504"/>
            <a:ext cx="5165123" cy="82918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567F5F9-1AA4-BA94-B932-45036D61F2E7}"/>
              </a:ext>
            </a:extLst>
          </p:cNvPr>
          <p:cNvCxnSpPr>
            <a:cxnSpLocks/>
          </p:cNvCxnSpPr>
          <p:nvPr/>
        </p:nvCxnSpPr>
        <p:spPr>
          <a:xfrm flipH="1" flipV="1">
            <a:off x="8579796" y="3297677"/>
            <a:ext cx="1692613" cy="1180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F88C1A0-905B-D9AC-CC2E-8572BCCF9153}"/>
              </a:ext>
            </a:extLst>
          </p:cNvPr>
          <p:cNvCxnSpPr>
            <a:cxnSpLocks/>
          </p:cNvCxnSpPr>
          <p:nvPr/>
        </p:nvCxnSpPr>
        <p:spPr>
          <a:xfrm flipH="1">
            <a:off x="3934839" y="5071777"/>
            <a:ext cx="5578812" cy="1255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FAFFF1C-A902-4301-8655-F22C14298030}"/>
              </a:ext>
            </a:extLst>
          </p:cNvPr>
          <p:cNvCxnSpPr>
            <a:cxnSpLocks/>
          </p:cNvCxnSpPr>
          <p:nvPr/>
        </p:nvCxnSpPr>
        <p:spPr>
          <a:xfrm flipH="1" flipV="1">
            <a:off x="4863830" y="5832918"/>
            <a:ext cx="2840476" cy="359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CB57512-A2DC-5BBC-3537-AEA87576CF44}"/>
              </a:ext>
            </a:extLst>
          </p:cNvPr>
          <p:cNvCxnSpPr>
            <a:cxnSpLocks/>
          </p:cNvCxnSpPr>
          <p:nvPr/>
        </p:nvCxnSpPr>
        <p:spPr>
          <a:xfrm flipH="1" flipV="1">
            <a:off x="4994939" y="4937641"/>
            <a:ext cx="5277470" cy="1255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CCE702-E398-FBBD-ABE9-E7CE6C3F8949}"/>
              </a:ext>
            </a:extLst>
          </p:cNvPr>
          <p:cNvSpPr txBox="1"/>
          <p:nvPr/>
        </p:nvSpPr>
        <p:spPr>
          <a:xfrm>
            <a:off x="10289133" y="1494419"/>
            <a:ext cx="10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70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2DA39D-ACF9-D457-5EA9-B4443DD94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56" y="819608"/>
            <a:ext cx="9040487" cy="4258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314D04-32D5-ED75-6F4A-708A176A30F0}"/>
              </a:ext>
            </a:extLst>
          </p:cNvPr>
          <p:cNvSpPr txBox="1"/>
          <p:nvPr/>
        </p:nvSpPr>
        <p:spPr>
          <a:xfrm>
            <a:off x="9390557" y="0"/>
            <a:ext cx="245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和硬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fault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之外关闭所有中断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DF6D1A-9E6A-5BDE-584D-7AE3808B30D4}"/>
              </a:ext>
            </a:extLst>
          </p:cNvPr>
          <p:cNvSpPr txBox="1"/>
          <p:nvPr/>
        </p:nvSpPr>
        <p:spPr>
          <a:xfrm>
            <a:off x="1488331" y="58365"/>
            <a:ext cx="245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中断打开，其他关闭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88A887-6A73-8ACC-401B-177D55F6C125}"/>
              </a:ext>
            </a:extLst>
          </p:cNvPr>
          <p:cNvSpPr txBox="1"/>
          <p:nvPr/>
        </p:nvSpPr>
        <p:spPr>
          <a:xfrm>
            <a:off x="10700426" y="2210079"/>
            <a:ext cx="149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关闭特定的数值优先级的中断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ADC3578-1B82-1F4A-BC66-BE66045C7086}"/>
              </a:ext>
            </a:extLst>
          </p:cNvPr>
          <p:cNvCxnSpPr>
            <a:cxnSpLocks/>
          </p:cNvCxnSpPr>
          <p:nvPr/>
        </p:nvCxnSpPr>
        <p:spPr>
          <a:xfrm flipH="1">
            <a:off x="7996135" y="589785"/>
            <a:ext cx="2407596" cy="2101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994EE62-0EA1-8577-FD7B-00E880C4DB13}"/>
              </a:ext>
            </a:extLst>
          </p:cNvPr>
          <p:cNvCxnSpPr>
            <a:cxnSpLocks/>
          </p:cNvCxnSpPr>
          <p:nvPr/>
        </p:nvCxnSpPr>
        <p:spPr>
          <a:xfrm>
            <a:off x="2714016" y="473054"/>
            <a:ext cx="4786009" cy="3064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8CFD89-A926-2BBE-1E03-2A1FD838474A}"/>
              </a:ext>
            </a:extLst>
          </p:cNvPr>
          <p:cNvCxnSpPr>
            <a:cxnSpLocks/>
          </p:cNvCxnSpPr>
          <p:nvPr/>
        </p:nvCxnSpPr>
        <p:spPr>
          <a:xfrm flipH="1">
            <a:off x="9961123" y="2782111"/>
            <a:ext cx="894945" cy="1682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1C02C4AD-7F86-6905-966C-A500EC75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01" y="5192789"/>
            <a:ext cx="10717121" cy="140037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8BD5389-E7B1-5D16-6FD7-DE239B6B076E}"/>
              </a:ext>
            </a:extLst>
          </p:cNvPr>
          <p:cNvSpPr txBox="1"/>
          <p:nvPr/>
        </p:nvSpPr>
        <p:spPr>
          <a:xfrm>
            <a:off x="7106056" y="5341641"/>
            <a:ext cx="494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0x50=0101 0000</a:t>
            </a:r>
            <a:r>
              <a:rPr lang="zh-CN" altLang="en-US" b="1" dirty="0"/>
              <a:t>，只有高四位有效，</a:t>
            </a:r>
            <a:r>
              <a:rPr lang="en-US" altLang="zh-CN" b="1" dirty="0"/>
              <a:t>0101</a:t>
            </a:r>
            <a:r>
              <a:rPr lang="zh-CN" altLang="en-US" b="1" dirty="0"/>
              <a:t>就是</a:t>
            </a:r>
            <a:r>
              <a:rPr lang="en-US" altLang="zh-CN" b="1" dirty="0"/>
              <a:t>5</a:t>
            </a:r>
            <a:r>
              <a:rPr lang="zh-CN" altLang="en-US" b="1" dirty="0"/>
              <a:t>，所以屏蔽</a:t>
            </a:r>
            <a:r>
              <a:rPr lang="en-US" altLang="zh-CN" b="1" dirty="0"/>
              <a:t>5-15</a:t>
            </a:r>
            <a:r>
              <a:rPr lang="zh-CN" altLang="en-US" b="1" dirty="0"/>
              <a:t>优先级的中断，</a:t>
            </a:r>
            <a:r>
              <a:rPr lang="en-US" altLang="zh-CN" b="1" dirty="0"/>
              <a:t>0-4</a:t>
            </a:r>
            <a:r>
              <a:rPr lang="zh-CN" altLang="en-US" b="1" dirty="0"/>
              <a:t>中断正常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087710B-4EFE-E06F-D72C-F9B296308541}"/>
              </a:ext>
            </a:extLst>
          </p:cNvPr>
          <p:cNvCxnSpPr/>
          <p:nvPr/>
        </p:nvCxnSpPr>
        <p:spPr>
          <a:xfrm flipH="1">
            <a:off x="3492230" y="5892974"/>
            <a:ext cx="5097293" cy="375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02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589DA-4A5F-8DDE-9718-305946E5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0"/>
            <a:ext cx="10745700" cy="49251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E8CE12-2B0B-4ADD-213F-90BAB56DD4FD}"/>
              </a:ext>
            </a:extLst>
          </p:cNvPr>
          <p:cNvSpPr txBox="1"/>
          <p:nvPr/>
        </p:nvSpPr>
        <p:spPr>
          <a:xfrm>
            <a:off x="3356042" y="1147864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关中断的源码如何实现的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BB453C75-ACDC-7A99-1841-FEC07C970E28}"/>
              </a:ext>
            </a:extLst>
          </p:cNvPr>
          <p:cNvSpPr/>
          <p:nvPr/>
        </p:nvSpPr>
        <p:spPr>
          <a:xfrm>
            <a:off x="4455268" y="1527243"/>
            <a:ext cx="97277" cy="26264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0DD0EB5-6634-EB06-3A1E-0C678A310CA0}"/>
              </a:ext>
            </a:extLst>
          </p:cNvPr>
          <p:cNvCxnSpPr/>
          <p:nvPr/>
        </p:nvCxnSpPr>
        <p:spPr>
          <a:xfrm flipH="1" flipV="1">
            <a:off x="1731523" y="1001949"/>
            <a:ext cx="1381328" cy="2110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E0AF8A6-C2A1-ACEF-7529-38459F924279}"/>
              </a:ext>
            </a:extLst>
          </p:cNvPr>
          <p:cNvSpPr txBox="1"/>
          <p:nvPr/>
        </p:nvSpPr>
        <p:spPr>
          <a:xfrm>
            <a:off x="7344383" y="1001949"/>
            <a:ext cx="3968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其实就是通过函数，看如何向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BASFPRI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寄存器写入具体优先级数值，写入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，就是不关任何中断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7E56FE9D-E801-C8B3-C31D-4C09658C5678}"/>
              </a:ext>
            </a:extLst>
          </p:cNvPr>
          <p:cNvSpPr/>
          <p:nvPr/>
        </p:nvSpPr>
        <p:spPr>
          <a:xfrm>
            <a:off x="4786009" y="3112851"/>
            <a:ext cx="311285" cy="5739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5BDD7E-E6CD-6A04-224A-7FEAA42D0ACA}"/>
              </a:ext>
            </a:extLst>
          </p:cNvPr>
          <p:cNvSpPr txBox="1"/>
          <p:nvPr/>
        </p:nvSpPr>
        <p:spPr>
          <a:xfrm>
            <a:off x="5175115" y="2865348"/>
            <a:ext cx="112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通过汇编赋值给</a:t>
            </a:r>
            <a:r>
              <a:rPr lang="en-US" altLang="zh-CN" b="1" dirty="0" err="1"/>
              <a:t>basepri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E4FA02-14CB-23F6-DC04-A386BA5B2EB2}"/>
              </a:ext>
            </a:extLst>
          </p:cNvPr>
          <p:cNvSpPr txBox="1"/>
          <p:nvPr/>
        </p:nvSpPr>
        <p:spPr>
          <a:xfrm>
            <a:off x="7813725" y="3225118"/>
            <a:ext cx="328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5&lt;&lt;4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，也就是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0X50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0101 0000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）因为优先级设置是高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5F711-63D4-EF92-353D-4EE58D04CE66}"/>
              </a:ext>
            </a:extLst>
          </p:cNvPr>
          <p:cNvSpPr txBox="1"/>
          <p:nvPr/>
        </p:nvSpPr>
        <p:spPr>
          <a:xfrm>
            <a:off x="10418323" y="4464996"/>
            <a:ext cx="3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136F5DF-121E-D371-CBAB-4E0D29B8822C}"/>
              </a:ext>
            </a:extLst>
          </p:cNvPr>
          <p:cNvCxnSpPr/>
          <p:nvPr/>
        </p:nvCxnSpPr>
        <p:spPr>
          <a:xfrm flipH="1">
            <a:off x="5719864" y="4367719"/>
            <a:ext cx="2431915" cy="22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0D64B87-0C62-7F4F-485B-9D12DC0CA491}"/>
              </a:ext>
            </a:extLst>
          </p:cNvPr>
          <p:cNvCxnSpPr/>
          <p:nvPr/>
        </p:nvCxnSpPr>
        <p:spPr>
          <a:xfrm flipV="1">
            <a:off x="3570051" y="2714017"/>
            <a:ext cx="1060315" cy="1434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4DCD36E-6F4F-9E59-D2C6-0F930C5AE261}"/>
              </a:ext>
            </a:extLst>
          </p:cNvPr>
          <p:cNvSpPr txBox="1"/>
          <p:nvPr/>
        </p:nvSpPr>
        <p:spPr>
          <a:xfrm>
            <a:off x="7477267" y="2413279"/>
            <a:ext cx="83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0X50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BA02AA-EEB8-DF34-15C4-F106B0B367C2}"/>
              </a:ext>
            </a:extLst>
          </p:cNvPr>
          <p:cNvSpPr txBox="1"/>
          <p:nvPr/>
        </p:nvSpPr>
        <p:spPr>
          <a:xfrm>
            <a:off x="684239" y="5151668"/>
            <a:ext cx="523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上述源码就使得中断优先级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的中断全部关闭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4FC5D-5EFF-D43B-0248-2BBEC950F00D}"/>
              </a:ext>
            </a:extLst>
          </p:cNvPr>
          <p:cNvSpPr txBox="1"/>
          <p:nvPr/>
        </p:nvSpPr>
        <p:spPr>
          <a:xfrm>
            <a:off x="5856051" y="5492376"/>
            <a:ext cx="633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可以管理的中断范围是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，所以中断的可屏蔽范围就是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，往寄存器写入其他值（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）都是无效的，也就是不能屏蔽，也就是屏蔽值要大于等于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configLIBRARY_MAX_SYSCALL_INTERRUPT_PRIORITY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C1E9960-FB2F-85A0-0DE0-4DB570590C5B}"/>
              </a:ext>
            </a:extLst>
          </p:cNvPr>
          <p:cNvCxnSpPr/>
          <p:nvPr/>
        </p:nvCxnSpPr>
        <p:spPr>
          <a:xfrm flipH="1" flipV="1">
            <a:off x="5097294" y="4727643"/>
            <a:ext cx="2538919" cy="726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1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800</Words>
  <Application>Microsoft Office PowerPoint</Application>
  <PresentationFormat>宽屏</PresentationFormat>
  <Paragraphs>58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69</cp:revision>
  <dcterms:created xsi:type="dcterms:W3CDTF">2023-03-27T07:36:40Z</dcterms:created>
  <dcterms:modified xsi:type="dcterms:W3CDTF">2023-03-31T10:21:17Z</dcterms:modified>
</cp:coreProperties>
</file>